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7" r:id="rId2"/>
  </p:sldMasterIdLst>
  <p:notesMasterIdLst>
    <p:notesMasterId r:id="rId27"/>
  </p:notesMasterIdLst>
  <p:handoutMasterIdLst>
    <p:handoutMasterId r:id="rId28"/>
  </p:handoutMasterIdLst>
  <p:sldIdLst>
    <p:sldId id="275" r:id="rId3"/>
    <p:sldId id="283" r:id="rId4"/>
    <p:sldId id="289" r:id="rId5"/>
    <p:sldId id="290" r:id="rId6"/>
    <p:sldId id="291" r:id="rId7"/>
    <p:sldId id="292" r:id="rId8"/>
    <p:sldId id="293" r:id="rId9"/>
    <p:sldId id="284" r:id="rId10"/>
    <p:sldId id="308" r:id="rId11"/>
    <p:sldId id="285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287" r:id="rId24"/>
    <p:sldId id="307" r:id="rId25"/>
    <p:sldId id="288" r:id="rId26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gfa Rotis Sans Serif Ex Bol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31" d="100"/>
          <a:sy n="131" d="100"/>
        </p:scale>
        <p:origin x="1434" y="1488"/>
      </p:cViewPr>
      <p:guideLst>
        <p:guide orient="horz" pos="84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l" defTabSz="9905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5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l" defTabSz="9905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520">
              <a:defRPr sz="1300"/>
            </a:lvl1pPr>
          </a:lstStyle>
          <a:p>
            <a:pPr>
              <a:defRPr/>
            </a:pPr>
            <a:fld id="{ABBA6408-D88F-4CE6-915E-FCD5D3135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38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ABE52F88-C735-480A-B7D4-B3223BAF7A94}" type="datetimeFigureOut">
              <a:rPr lang="de-DE" smtClean="0"/>
              <a:pPr/>
              <a:t>12.04.2013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36358310-C5CE-4CE2-97D6-3AA71E1944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11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420B89-3734-4A85-9817-9E6E3F7642D6}" type="slidenum">
              <a:rPr lang="de-DE" smtClean="0">
                <a:latin typeface="Arial" pitchFamily="34" charset="0"/>
              </a:rPr>
              <a:pPr/>
              <a:t>19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1" y="4860925"/>
            <a:ext cx="5207000" cy="4605338"/>
          </a:xfrm>
          <a:noFill/>
        </p:spPr>
        <p:txBody>
          <a:bodyPr/>
          <a:lstStyle/>
          <a:p>
            <a:pPr marL="246043" indent="-246043"/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5ACD1-C8D8-47E5-9091-FC59CAD8DF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38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6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904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90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404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07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493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83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DF093-AB7F-4760-8C25-5E44912D18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8958-D1DE-4585-9C93-121B610481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563938" y="5516563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6B26-B5A2-4236-ADE0-A7A70E588A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19475" y="5445125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3D192-82A0-49BC-9588-3F64205F62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54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48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0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1031" name="Picture 7" descr="ppt hintergrund quer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0"/>
          <p:cNvSpPr txBox="1">
            <a:spLocks noChangeArrowheads="1"/>
          </p:cNvSpPr>
          <p:nvPr userDrawn="1"/>
        </p:nvSpPr>
        <p:spPr bwMode="auto">
          <a:xfrm>
            <a:off x="827584" y="6381750"/>
            <a:ext cx="72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9pPr>
          </a:lstStyle>
          <a:p>
            <a:pPr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SR-Vereinigung Gelsenkirchen, Gladbeck</a:t>
            </a:r>
            <a:r>
              <a:rPr lang="de-DE" sz="1800" b="1" baseline="0" dirty="0" smtClean="0">
                <a:latin typeface="Arial" charset="0"/>
                <a:cs typeface="Arial" charset="0"/>
              </a:rPr>
              <a:t> und Kirchhellen</a:t>
            </a:r>
            <a:endParaRPr lang="de-DE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1035" name="Textfeld 1"/>
          <p:cNvSpPr txBox="1">
            <a:spLocks noChangeArrowheads="1"/>
          </p:cNvSpPr>
          <p:nvPr userDrawn="1"/>
        </p:nvSpPr>
        <p:spPr bwMode="auto">
          <a:xfrm>
            <a:off x="2602460" y="111125"/>
            <a:ext cx="41232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9pPr>
          </a:lstStyle>
          <a:p>
            <a:pPr>
              <a:defRPr/>
            </a:pPr>
            <a:r>
              <a:rPr lang="de-DE" b="1" dirty="0" smtClean="0">
                <a:latin typeface="Arial" charset="0"/>
                <a:cs typeface="Arial" charset="0"/>
              </a:rPr>
              <a:t>Fit</a:t>
            </a:r>
            <a:r>
              <a:rPr lang="de-DE" b="1" baseline="0" dirty="0" smtClean="0">
                <a:latin typeface="Arial" charset="0"/>
                <a:cs typeface="Arial" charset="0"/>
              </a:rPr>
              <a:t> im Regelwissen?</a:t>
            </a:r>
            <a:endParaRPr lang="de-DE" b="1" dirty="0" smtClean="0"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188640" y="6428184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7AF664-D34B-40BE-BB0F-366C9D9BBF4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Picture 2" descr="C:\Users\Marcel\Desktop\Kreis 12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980728"/>
            <a:ext cx="841375" cy="83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ransition advTm="15000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1CA3-D746-4815-8484-EBFF37934CFB}" type="datetimeFigureOut">
              <a:rPr lang="de-DE" smtClean="0"/>
              <a:t>12.04.2013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6B07-25D4-40CC-81D6-CC76DBA9B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69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1013605" y="1700213"/>
            <a:ext cx="73581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Allgemeiner Schulungsabend 12.04.2013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3075" name="Picture 3" descr="http://schiedsrichterge.bplaced.net/News-Dateien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021" y="2420888"/>
            <a:ext cx="223837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schiedsrichterge.bplaced.net/News-Dateien/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9592" y="1700808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 gelbe Karte und 1 rote Karte sowie eine</a:t>
            </a:r>
          </a:p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Wiederholung des Freistoßes</a:t>
            </a:r>
          </a:p>
        </p:txBody>
      </p:sp>
      <p:sp>
        <p:nvSpPr>
          <p:cNvPr id="3" name="Rechteck 2"/>
          <p:cNvSpPr/>
          <p:nvPr/>
        </p:nvSpPr>
        <p:spPr>
          <a:xfrm>
            <a:off x="971600" y="292494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Erste Regelwidrigkeit: Vorlaufen des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Abwehrspielers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=&gt; Wiederholung des Freistoßes,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VW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gegen schuldigen Spieler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Tritt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=&gt; rote Karte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84482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„Zwitterszenen werden immer zum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Nachteil des Sünders ausgelegt.“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187624" y="5530043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Verwarnung, indirekter Freistoß wo Ball</a:t>
            </a:r>
          </a:p>
        </p:txBody>
      </p:sp>
      <p:sp>
        <p:nvSpPr>
          <p:cNvPr id="8" name="Rechteck 7"/>
          <p:cNvSpPr/>
          <p:nvPr/>
        </p:nvSpPr>
        <p:spPr>
          <a:xfrm>
            <a:off x="935596" y="2798931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Spieler wechselt sein Schuhwerk und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befindet sich dabei mit einem Bein innerhalb,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mit dem anderen außerhalb des Spielfeldes.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Als der Ball nun in seine Richtung gespielt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wird, schnappt er sich diesen und läuft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Richtung Tor.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9592" y="278092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Spieler wechselt sein Schuhwerk und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befindet sich dabei mit einem Bein innerhalb,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mit dem anderen außerhalb des Spielfeldes.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gegnerischer Stürmer wird nun angespielt,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der nur noch diesen Spieler und den Torwart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vor sich hat. Entscheidung?</a:t>
            </a:r>
          </a:p>
        </p:txBody>
      </p:sp>
      <p:sp>
        <p:nvSpPr>
          <p:cNvPr id="3" name="Rechteck 2"/>
          <p:cNvSpPr/>
          <p:nvPr/>
        </p:nvSpPr>
        <p:spPr>
          <a:xfrm>
            <a:off x="1187624" y="558924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weiterspielen, kein Abseits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99592" y="184482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„Zwitterszenen werden immer zum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Nachteil des Sünders ausgelegt.“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71285" y="364502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Der Schiedsrichter bemerkt ein Foulspiel an der</a:t>
            </a:r>
          </a:p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Seitenauslinie, während der Ball noch im Spiel ist.</a:t>
            </a:r>
          </a:p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Bei seinem Pfiff ist der Ball jedoch schon im Aus.</a:t>
            </a:r>
          </a:p>
        </p:txBody>
      </p:sp>
      <p:sp>
        <p:nvSpPr>
          <p:cNvPr id="7" name="Rechteck 6"/>
          <p:cNvSpPr/>
          <p:nvPr/>
        </p:nvSpPr>
        <p:spPr>
          <a:xfrm>
            <a:off x="742256" y="5414829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Direkter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Freistoß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930378" y="191777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„Nur eigene Wahrnehmung oder die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neutralen SRA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sowie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Zeitpunkt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Wahrnehmung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sind entscheidend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.“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55576" y="357301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Im Rücken des Schiedsrichters schlägt ein Spieler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seinen Mitspieler. Der Schiedsrichter hat es nicht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gesehen, aber sein Vereinsassistent.</a:t>
            </a:r>
          </a:p>
        </p:txBody>
      </p:sp>
      <p:sp>
        <p:nvSpPr>
          <p:cNvPr id="7" name="Rechteck 6"/>
          <p:cNvSpPr/>
          <p:nvPr/>
        </p:nvSpPr>
        <p:spPr>
          <a:xfrm>
            <a:off x="827584" y="558924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keine Ahndung möglich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30378" y="191777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„Nur eigene Wahrnehmung oder die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neutralen SRA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sowie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Zeitpunkt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Wahrnehmung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sind entscheidend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.“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Spielfeld – Strafraum, Torraum und</a:t>
            </a:r>
          </a:p>
          <a:p>
            <a:r>
              <a:rPr lang="de-DE" sz="28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Einwurfort</a:t>
            </a:r>
            <a:endParaRPr lang="de-DE" sz="28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55576" y="299695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Direkter FS im Strafraum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f.d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 Gegner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5576" y="350100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Strafstoß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5576" y="40050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Indirekter FS im Torraum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f.d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 Angreifer – Wo? 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55576" y="450912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Ausführung auf der Torraumlinie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576" y="566124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Einwurf Gegner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55576" y="515719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Falscher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Einwurfort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Zahl der Spieler: Sonderstellung des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Torwarts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299695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Torwart berührt den kontrollierten Ball ein zweites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Mal mit der Hand im Strafraum:</a:t>
            </a:r>
          </a:p>
        </p:txBody>
      </p:sp>
      <p:sp>
        <p:nvSpPr>
          <p:cNvPr id="8" name="Rechteck 7"/>
          <p:cNvSpPr/>
          <p:nvPr/>
        </p:nvSpPr>
        <p:spPr>
          <a:xfrm>
            <a:off x="755576" y="398590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Indirekter FS, keine VW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55576" y="46531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Sonderrecht des Torwarts im Torraum:</a:t>
            </a:r>
          </a:p>
        </p:txBody>
      </p:sp>
      <p:sp>
        <p:nvSpPr>
          <p:cNvPr id="14" name="Rechteck 13"/>
          <p:cNvSpPr/>
          <p:nvPr/>
        </p:nvSpPr>
        <p:spPr>
          <a:xfrm>
            <a:off x="755576" y="522920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Der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TW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darf im Torraum nicht gerempelt werden, außer er hält den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Ball oder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hindert einen Gegner.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Strafgewalt – wann verhänge ich was?</a:t>
            </a:r>
          </a:p>
        </p:txBody>
      </p:sp>
      <p:sp>
        <p:nvSpPr>
          <p:cNvPr id="6" name="Rechteck 5"/>
          <p:cNvSpPr/>
          <p:nvPr/>
        </p:nvSpPr>
        <p:spPr>
          <a:xfrm>
            <a:off x="683568" y="256490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Wann beginnt das Spiel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5576" y="321297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Mit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dem korrekten Anstoß. Bis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dahin kann sich eine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Mannschaft bei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einem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FV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„vervollständigen“</a:t>
            </a:r>
          </a:p>
        </p:txBody>
      </p:sp>
      <p:sp>
        <p:nvSpPr>
          <p:cNvPr id="12" name="Rechteck 11"/>
          <p:cNvSpPr/>
          <p:nvPr/>
        </p:nvSpPr>
        <p:spPr>
          <a:xfrm>
            <a:off x="755576" y="422108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Ab wann und wie lange kann ich persönliche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Strafen verhängen?</a:t>
            </a:r>
          </a:p>
        </p:txBody>
      </p:sp>
      <p:sp>
        <p:nvSpPr>
          <p:cNvPr id="14" name="Rechteck 13"/>
          <p:cNvSpPr/>
          <p:nvPr/>
        </p:nvSpPr>
        <p:spPr>
          <a:xfrm>
            <a:off x="755576" y="522920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Ab Betreten des Platzes vor Anpfiff, bis zum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Verlassen nach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Spielende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Spielzeiten</a:t>
            </a:r>
          </a:p>
        </p:txBody>
      </p:sp>
      <p:sp>
        <p:nvSpPr>
          <p:cNvPr id="6" name="Rechteck 5"/>
          <p:cNvSpPr/>
          <p:nvPr/>
        </p:nvSpPr>
        <p:spPr>
          <a:xfrm>
            <a:off x="683568" y="256490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Welche Arten von Zeiten kennen wir?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5576" y="3212976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Spielzeit</a:t>
            </a:r>
          </a:p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Verlorene Zeit</a:t>
            </a:r>
          </a:p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Vergeudete Zeit</a:t>
            </a:r>
          </a:p>
          <a:p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Nachspielzeit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984113" y="1487241"/>
            <a:ext cx="2475517" cy="4250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Vergeudete Zeit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362977" y="1487241"/>
            <a:ext cx="2475517" cy="4250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Strafstoß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1841" y="2765601"/>
            <a:ext cx="2475517" cy="2620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Auswechslungen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Verletzungen 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Gewitter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Schneeschauer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Lattenbruch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Flutlichtausfall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Eingriff von Außen</a:t>
            </a:r>
          </a:p>
          <a:p>
            <a:r>
              <a:rPr lang="de-DE" sz="2100" b="1" dirty="0">
                <a:latin typeface="Calibri" pitchFamily="34" charset="0"/>
                <a:cs typeface="Calibri" pitchFamily="34" charset="0"/>
              </a:rPr>
              <a:t>(z. B. </a:t>
            </a:r>
            <a:r>
              <a:rPr lang="de-DE" sz="2100" b="1" dirty="0" smtClean="0">
                <a:latin typeface="Calibri" pitchFamily="34" charset="0"/>
                <a:cs typeface="Calibri" pitchFamily="34" charset="0"/>
              </a:rPr>
              <a:t>Zuschauer)</a:t>
            </a:r>
            <a:endParaRPr lang="de-DE" sz="21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41841" y="2054307"/>
            <a:ext cx="2475517" cy="5666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muss </a:t>
            </a:r>
            <a:r>
              <a:rPr lang="de-DE" sz="2100" b="1" dirty="0">
                <a:latin typeface="Calibri" pitchFamily="34" charset="0"/>
                <a:cs typeface="Calibri" pitchFamily="34" charset="0"/>
              </a:rPr>
              <a:t>nachgespielt 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100" b="1" dirty="0">
                <a:latin typeface="Calibri" pitchFamily="34" charset="0"/>
                <a:cs typeface="Calibri" pitchFamily="34" charset="0"/>
              </a:rPr>
              <a:t> werden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362977" y="2054307"/>
            <a:ext cx="2475517" cy="5666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muss </a:t>
            </a:r>
            <a:r>
              <a:rPr lang="de-DE" sz="2100" b="1" dirty="0">
                <a:latin typeface="Calibri" pitchFamily="34" charset="0"/>
                <a:cs typeface="Calibri" pitchFamily="34" charset="0"/>
              </a:rPr>
              <a:t>ausgeführt 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100" b="1" dirty="0">
                <a:latin typeface="Calibri" pitchFamily="34" charset="0"/>
                <a:cs typeface="Calibri" pitchFamily="34" charset="0"/>
              </a:rPr>
              <a:t>   werden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984113" y="2054307"/>
            <a:ext cx="2475517" cy="5666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kann </a:t>
            </a:r>
            <a:r>
              <a:rPr lang="de-DE" sz="2100" b="1" dirty="0">
                <a:latin typeface="Calibri" pitchFamily="34" charset="0"/>
                <a:cs typeface="Calibri" pitchFamily="34" charset="0"/>
              </a:rPr>
              <a:t>nachgespielt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100" b="1" dirty="0">
                <a:latin typeface="Calibri" pitchFamily="34" charset="0"/>
                <a:cs typeface="Calibri" pitchFamily="34" charset="0"/>
              </a:rPr>
              <a:t>werden (Vorteilbest.)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984113" y="2765601"/>
            <a:ext cx="2475517" cy="2620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100" b="1">
                <a:latin typeface="Calibri" pitchFamily="34" charset="0"/>
                <a:cs typeface="Calibri" pitchFamily="34" charset="0"/>
              </a:rPr>
              <a:t>Spielverzögerungen,</a:t>
            </a:r>
          </a:p>
          <a:p>
            <a:r>
              <a:rPr lang="de-DE" sz="2100" b="1">
                <a:latin typeface="Calibri" pitchFamily="34" charset="0"/>
                <a:cs typeface="Calibri" pitchFamily="34" charset="0"/>
              </a:rPr>
              <a:t>Zeitschinden,</a:t>
            </a:r>
          </a:p>
          <a:p>
            <a:r>
              <a:rPr lang="de-DE" sz="2100" b="1">
                <a:latin typeface="Calibri" pitchFamily="34" charset="0"/>
                <a:cs typeface="Calibri" pitchFamily="34" charset="0"/>
              </a:rPr>
              <a:t>Ballwegschlagen,</a:t>
            </a:r>
          </a:p>
          <a:p>
            <a:r>
              <a:rPr lang="de-DE" sz="2100" b="1">
                <a:latin typeface="Calibri" pitchFamily="34" charset="0"/>
                <a:cs typeface="Calibri" pitchFamily="34" charset="0"/>
              </a:rPr>
              <a:t>zu langes Feiern </a:t>
            </a:r>
          </a:p>
          <a:p>
            <a:r>
              <a:rPr lang="de-DE" sz="2100" b="1">
                <a:latin typeface="Calibri" pitchFamily="34" charset="0"/>
                <a:cs typeface="Calibri" pitchFamily="34" charset="0"/>
              </a:rPr>
              <a:t>des Torerfolges</a:t>
            </a:r>
          </a:p>
          <a:p>
            <a:endParaRPr lang="de-DE" sz="2000" b="1">
              <a:solidFill>
                <a:srgbClr val="99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362977" y="2775932"/>
            <a:ext cx="2475517" cy="2620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oder wird</a:t>
            </a:r>
          </a:p>
          <a:p>
            <a:pPr algn="ctr"/>
            <a:r>
              <a:rPr lang="de-DE" sz="2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so lange wiederholt,</a:t>
            </a:r>
          </a:p>
          <a:p>
            <a:pPr algn="ctr"/>
            <a:r>
              <a:rPr lang="de-DE" sz="2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bis er korrekt </a:t>
            </a:r>
          </a:p>
          <a:p>
            <a:pPr algn="ctr"/>
            <a:r>
              <a:rPr lang="de-DE" sz="2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ausgeführt</a:t>
            </a:r>
          </a:p>
          <a:p>
            <a:pPr algn="ctr"/>
            <a:r>
              <a:rPr lang="de-DE" sz="2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wurde</a:t>
            </a:r>
          </a:p>
          <a:p>
            <a:pPr algn="ctr"/>
            <a:endParaRPr lang="de-DE" sz="2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741040" y="5305231"/>
            <a:ext cx="7717789" cy="114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de-DE" sz="1600" b="1" dirty="0">
                <a:latin typeface="Calibri" pitchFamily="34" charset="0"/>
                <a:cs typeface="Calibri" pitchFamily="34" charset="0"/>
              </a:rPr>
              <a:t>Will der Schiedsrichter Zeit nachspielen lassen, so hat er dieses in der </a:t>
            </a:r>
            <a:r>
              <a:rPr lang="de-DE" sz="1600" b="1" dirty="0" smtClean="0">
                <a:latin typeface="Calibri" pitchFamily="34" charset="0"/>
                <a:cs typeface="Calibri" pitchFamily="34" charset="0"/>
              </a:rPr>
              <a:t> letzten </a:t>
            </a:r>
            <a:r>
              <a:rPr lang="de-DE" sz="1600" b="1" dirty="0">
                <a:latin typeface="Calibri" pitchFamily="34" charset="0"/>
                <a:cs typeface="Calibri" pitchFamily="34" charset="0"/>
              </a:rPr>
              <a:t>Minute der </a:t>
            </a:r>
            <a:endParaRPr lang="de-DE" sz="16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de-DE" sz="1600" b="1" dirty="0" smtClean="0">
                <a:latin typeface="Calibri" pitchFamily="34" charset="0"/>
                <a:cs typeface="Calibri" pitchFamily="34" charset="0"/>
              </a:rPr>
              <a:t>Spielzeithälfte </a:t>
            </a:r>
            <a:r>
              <a:rPr lang="de-DE" sz="1600" b="1" dirty="0">
                <a:latin typeface="Calibri" pitchFamily="34" charset="0"/>
                <a:cs typeface="Calibri" pitchFamily="34" charset="0"/>
              </a:rPr>
              <a:t>sichtbar für alle anzuzeigen</a:t>
            </a:r>
            <a:r>
              <a:rPr lang="de-DE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de-D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Die angezeigte </a:t>
            </a:r>
            <a:r>
              <a:rPr lang="de-DE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Nachspielzeit kann sich </a:t>
            </a:r>
            <a:r>
              <a:rPr lang="de-D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durch</a:t>
            </a:r>
          </a:p>
          <a:p>
            <a:pPr algn="ctr">
              <a:defRPr/>
            </a:pPr>
            <a:r>
              <a:rPr lang="de-D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weitere Vorkommnisse verlängern </a:t>
            </a:r>
            <a:r>
              <a:rPr lang="de-DE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(z.B. Verletzungen, Torerfolg, Strafstoß, weiteres Zeitspiel </a:t>
            </a:r>
            <a:r>
              <a:rPr lang="de-DE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).</a:t>
            </a:r>
            <a:endParaRPr lang="de-DE" sz="1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69032" y="1416799"/>
            <a:ext cx="7863408" cy="4816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endParaRPr lang="de-DE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41841" y="1487241"/>
            <a:ext cx="2475517" cy="4250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Verlorene Zeit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59632" y="2276872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ZENTRALE PUNKTE</a:t>
            </a:r>
          </a:p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GRAVIERENDE AUSNAHMEN</a:t>
            </a:r>
          </a:p>
        </p:txBody>
      </p:sp>
      <p:pic>
        <p:nvPicPr>
          <p:cNvPr id="20484" name="Picture 4" descr="http://image.spreadshirt.net/image-server/v1/designs/5775203,height=150,width=150,schiedsrichter-schirie-nach-gelb-kommt-r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816424" cy="3816427"/>
          </a:xfrm>
          <a:prstGeom prst="rect">
            <a:avLst/>
          </a:prstGeom>
          <a:noFill/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Unsportlichkeiten – Spielfortsetzungsort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249289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Der Torwart steht im Strafraum und bewirft seinen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Mitspieler außerhalb des Strafraums mit einer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Wasserflasche. Entscheidung:</a:t>
            </a:r>
          </a:p>
        </p:txBody>
      </p:sp>
      <p:sp>
        <p:nvSpPr>
          <p:cNvPr id="8" name="Rechteck 7"/>
          <p:cNvSpPr/>
          <p:nvPr/>
        </p:nvSpPr>
        <p:spPr>
          <a:xfrm>
            <a:off x="755576" y="393305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Indirekter FS wo TW stand, FV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576" y="530120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Indirekter FS wo Ball bei Pfiff, VW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55576" y="46531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Unerlaubtes Betreten des Spielfelds: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Kontaktvergehen – Unsportlichkeiten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261774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Arial" pitchFamily="34" charset="0"/>
                <a:cs typeface="Arial" pitchFamily="34" charset="0"/>
              </a:rPr>
              <a:t>Kontaktvergehen:</a:t>
            </a:r>
          </a:p>
        </p:txBody>
      </p:sp>
      <p:sp>
        <p:nvSpPr>
          <p:cNvPr id="8" name="Rechteck 7"/>
          <p:cNvSpPr/>
          <p:nvPr/>
        </p:nvSpPr>
        <p:spPr>
          <a:xfrm>
            <a:off x="683568" y="314096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Nur gegen den Gegner möglich</a:t>
            </a:r>
          </a:p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Direkter Freistoß wo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Kontakt oder</a:t>
            </a:r>
          </a:p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wo Versuch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des Kontakts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576" y="515719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Indirekter Freistoß wo Vergehen</a:t>
            </a:r>
          </a:p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Immer beim Verursacher</a:t>
            </a:r>
          </a:p>
        </p:txBody>
      </p:sp>
      <p:sp>
        <p:nvSpPr>
          <p:cNvPr id="12" name="Rechteck 11"/>
          <p:cNvSpPr/>
          <p:nvPr/>
        </p:nvSpPr>
        <p:spPr>
          <a:xfrm>
            <a:off x="763531" y="46531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Arial" pitchFamily="34" charset="0"/>
                <a:cs typeface="Arial" pitchFamily="34" charset="0"/>
              </a:rPr>
              <a:t>Unsportlichkeiten: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73005" y="1988840"/>
            <a:ext cx="7420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Strafstoßausführung und Sanktionen</a:t>
            </a:r>
          </a:p>
        </p:txBody>
      </p:sp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3568" y="270892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Vergehen der angreifenden Mannschaft:</a:t>
            </a:r>
          </a:p>
        </p:txBody>
      </p:sp>
      <p:sp>
        <p:nvSpPr>
          <p:cNvPr id="7" name="Rechteck 6"/>
          <p:cNvSpPr/>
          <p:nvPr/>
        </p:nvSpPr>
        <p:spPr>
          <a:xfrm>
            <a:off x="755576" y="321297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Tor: Wiederholung; sonst: indirekter Freistoß</a:t>
            </a:r>
          </a:p>
        </p:txBody>
      </p:sp>
      <p:sp>
        <p:nvSpPr>
          <p:cNvPr id="8" name="Rechteck 7"/>
          <p:cNvSpPr/>
          <p:nvPr/>
        </p:nvSpPr>
        <p:spPr>
          <a:xfrm>
            <a:off x="755576" y="393305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Vergehen der verteidigenden Mannschaft:</a:t>
            </a:r>
          </a:p>
        </p:txBody>
      </p:sp>
      <p:sp>
        <p:nvSpPr>
          <p:cNvPr id="9" name="Rechteck 8"/>
          <p:cNvSpPr/>
          <p:nvPr/>
        </p:nvSpPr>
        <p:spPr>
          <a:xfrm>
            <a:off x="755576" y="443711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Tor: zählt; sonst: Wiederholung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2028422" y="5066020"/>
            <a:ext cx="5187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Vergehen beider Mannschaften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53768" y="5517232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Wiederholung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73005" y="1988840"/>
            <a:ext cx="7420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Strafstoßausführung und Sanktionen</a:t>
            </a:r>
          </a:p>
        </p:txBody>
      </p:sp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GRAVIERENDE AUSNAHMEN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3568" y="290578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Täuschen des Schützen:</a:t>
            </a:r>
          </a:p>
        </p:txBody>
      </p:sp>
      <p:sp>
        <p:nvSpPr>
          <p:cNvPr id="7" name="Rechteck 6"/>
          <p:cNvSpPr/>
          <p:nvPr/>
        </p:nvSpPr>
        <p:spPr>
          <a:xfrm>
            <a:off x="755576" y="333782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Kein Täuschen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mehr, wenn Standbein steht</a:t>
            </a:r>
          </a:p>
        </p:txBody>
      </p:sp>
      <p:sp>
        <p:nvSpPr>
          <p:cNvPr id="8" name="Rechteck 7"/>
          <p:cNvSpPr/>
          <p:nvPr/>
        </p:nvSpPr>
        <p:spPr>
          <a:xfrm>
            <a:off x="755576" y="434594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Ball wird nach hinten zum Mitspieler gespielt?</a:t>
            </a:r>
          </a:p>
        </p:txBody>
      </p:sp>
      <p:sp>
        <p:nvSpPr>
          <p:cNvPr id="9" name="Rechteck 8"/>
          <p:cNvSpPr/>
          <p:nvPr/>
        </p:nvSpPr>
        <p:spPr>
          <a:xfrm>
            <a:off x="755576" y="477798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Indirekter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Freistoß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827584" y="1700808"/>
            <a:ext cx="794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b="1" dirty="0">
                <a:latin typeface="Verdana" pitchFamily="34" charset="0"/>
              </a:rPr>
              <a:t>Vielen Dank für Eure Aufmerksamkeit!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pic>
        <p:nvPicPr>
          <p:cNvPr id="2050" name="Picture 2" descr="C:\Users\Marcel\Desktop\Posni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256584" cy="350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„Der Sünder muss den größtmöglichen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Nachteil und der Unschuldige den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größtmöglichen Vorteil erhalten.“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3501008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Einer Mannschaft wird vor dem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gegnerischen Strafraum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ein direkter Freistoß zugesprochen.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Der Torwart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will die Mauer stellen, aber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der Schütze möchte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schnell ausführen. Entscheidung?</a:t>
            </a:r>
          </a:p>
        </p:txBody>
      </p:sp>
      <p:sp>
        <p:nvSpPr>
          <p:cNvPr id="7" name="Rechteck 6"/>
          <p:cNvSpPr/>
          <p:nvPr/>
        </p:nvSpPr>
        <p:spPr>
          <a:xfrm>
            <a:off x="755576" y="54452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schnelle Ausführung zulassen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„Aus einem Vorteil darf unmittelbar kein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Nachteil werden.“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3126447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Spieler will einen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dir. FS (außerhalb des eigenen Strafraums)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zum eigenen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Torwart spielen,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jedoch kann dieser den Ball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nicht erreichen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und er geht unberührt ins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eigene Tor. Spielfortsetzung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Rechteck 6"/>
          <p:cNvSpPr/>
          <p:nvPr/>
        </p:nvSpPr>
        <p:spPr>
          <a:xfrm>
            <a:off x="755576" y="54452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Eckstoß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„Bei zwei Vergehen </a:t>
            </a:r>
            <a:r>
              <a:rPr lang="de-DE" sz="2800" b="1" u="sng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einer</a:t>
            </a:r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Mannschaft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zählt immer das schwerere Vergehen.“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3212976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Spieler, der wegen einer Verletzung außerhalb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behandelt wurde, betritt ohne sich anzumelden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das Spielfeld und begeht dann ein harmloses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Foulspiel im eigenen Strafraum. Entscheidung?</a:t>
            </a:r>
          </a:p>
        </p:txBody>
      </p:sp>
      <p:sp>
        <p:nvSpPr>
          <p:cNvPr id="7" name="Rechteck 6"/>
          <p:cNvSpPr/>
          <p:nvPr/>
        </p:nvSpPr>
        <p:spPr>
          <a:xfrm>
            <a:off x="755576" y="54452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Strafstoß, VW</a:t>
            </a:r>
            <a:endParaRPr lang="de-DE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„Bei zwei Vergehen </a:t>
            </a:r>
            <a:r>
              <a:rPr lang="de-DE" sz="2800" b="1" u="sng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zweier</a:t>
            </a:r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Mannschaften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zählt immer das erste Vergehen.“</a:t>
            </a:r>
          </a:p>
        </p:txBody>
      </p:sp>
      <p:sp>
        <p:nvSpPr>
          <p:cNvPr id="6" name="Rechteck 5"/>
          <p:cNvSpPr/>
          <p:nvPr/>
        </p:nvSpPr>
        <p:spPr>
          <a:xfrm>
            <a:off x="755576" y="3140968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Ein Spieler der Mannschaft A will einen Konter der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Mannschaft B verhindern und hält seinen</a:t>
            </a: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Gegenspieler fest. Dieser ist so erbost, dass er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ihn schlägt. Entscheidungen?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55576" y="515719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Direkter Freistoß für Mannschaft B und Verwarnung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für Spieler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von A, </a:t>
            </a:r>
            <a:r>
              <a:rPr lang="de-DE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FV Spieler </a:t>
            </a:r>
            <a:r>
              <a:rPr lang="de-DE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von B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7624" y="11967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ZENTRALE PUNKTE</a:t>
            </a:r>
            <a:endParaRPr lang="de-D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314096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„Beachte immer die Chronologie der</a:t>
            </a:r>
          </a:p>
          <a:p>
            <a:r>
              <a:rPr lang="de-DE" sz="2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Ereignisse!“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155679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2000" b="1" dirty="0">
                <a:latin typeface="Arial" pitchFamily="34" charset="0"/>
                <a:cs typeface="Arial" pitchFamily="34" charset="0"/>
              </a:rPr>
              <a:t>Kurz vor Spielende musste der Schiedsrichter circa 20m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vor dem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Tor einen Freistoß gegen den Platzverein verhängen.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Als die Abwehrmauer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endlich den richtigen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Abstand eingenommen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hatte, gab der Spielleiter den Ball durch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einen kräftigen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Pfiff frei. Ein Spieler aus der Mauer betrachtete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das Signal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des Referees als „Startschuss” und rannte dem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noch ruhenden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Ball entgegen. Der Freistoßschütze ließ sich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nicht beirren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und trat das Leder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zu einem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in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Tornähe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freistehenden Mannschafts-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kameraden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. Dieser wurde dann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aber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v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on einem Gegenspieler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mit einem brutalen Tritt von hinten in die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Beine zu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Fall gebracht. Der Schiedsrichter unterbrach das Spiel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mit einem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Pfiff und stellte dann auch noch fest, dass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sein SRA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mit der Fahne signalisierte, dass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der angespielte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Stürmer im Abseits stand, darum verhängte er: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155679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2000" b="1" dirty="0">
                <a:latin typeface="Arial" pitchFamily="34" charset="0"/>
                <a:cs typeface="Arial" pitchFamily="34" charset="0"/>
              </a:rPr>
              <a:t>Kurz vor Spielende musste der Schiedsrichter circa 20m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vor dem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Tor einen Freistoß gegen den Platzverein verhängen.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Als die Abwehrmauer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endlich den richtigen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Abstand eingenommen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hatte, gab der Spielleiter den Ball durch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einen kräftigen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Pfiff frei. Ein </a:t>
            </a:r>
            <a:r>
              <a:rPr lang="de-D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Spieler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aus der Mauer betrachtete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das Signal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des Referees als „Startschuss” und </a:t>
            </a:r>
            <a:r>
              <a:rPr lang="de-D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rannte dem </a:t>
            </a:r>
            <a:r>
              <a:rPr lang="de-DE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noch ruhenden </a:t>
            </a:r>
            <a:r>
              <a:rPr lang="de-D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Ball entgegen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. Der </a:t>
            </a:r>
            <a:r>
              <a:rPr lang="de-DE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Freistoßschütze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ließ sich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nicht beirren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trat das Leder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zu einem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in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Tornähe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freistehenden </a:t>
            </a:r>
            <a:r>
              <a:rPr lang="de-DE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Mannschafts-</a:t>
            </a:r>
            <a:r>
              <a:rPr lang="de-DE" sz="20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kameraden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. Dieser wurde dann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aber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v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on einem </a:t>
            </a:r>
            <a:r>
              <a:rPr lang="de-DE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Gegenspieler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mit einem </a:t>
            </a:r>
            <a:r>
              <a:rPr lang="de-DE" sz="20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brutalen Tritt von hinten in die </a:t>
            </a:r>
            <a:r>
              <a:rPr lang="de-DE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Beine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zu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Fall gebracht. Der Schiedsrichter unterbrach das Spiel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mit einem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Pfiff und stellte dann auch noch fest, dass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sein </a:t>
            </a:r>
            <a:r>
              <a:rPr lang="de-DE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SRA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mit der </a:t>
            </a:r>
            <a:r>
              <a:rPr lang="de-DE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Fahne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signalisierte, dass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DE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angespielte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Stürmer im Abseits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stand, darum verhängte er: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96B26-B5A2-4236-ADE0-A7A70E588AE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84012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 Ex Bol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 Ex Bold" pitchFamily="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Microsoft Office PowerPoint</Application>
  <PresentationFormat>Bildschirmpräsentation (4:3)</PresentationFormat>
  <Paragraphs>192</Paragraphs>
  <Slides>24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26" baseType="lpstr">
      <vt:lpstr>Standarddesign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Die Continentale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Jürgen Oelker</dc:creator>
  <cp:lastModifiedBy>WM2010</cp:lastModifiedBy>
  <cp:revision>118</cp:revision>
  <dcterms:created xsi:type="dcterms:W3CDTF">2005-04-13T08:11:45Z</dcterms:created>
  <dcterms:modified xsi:type="dcterms:W3CDTF">2013-04-12T16:31:33Z</dcterms:modified>
</cp:coreProperties>
</file>